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3" r:id="rId2"/>
    <p:sldId id="2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notesMaster" Target="notesMasters/notesMaster1.xml"/><Relationship Id="rId9" Type="http://schemas.openxmlformats.org/officeDocument/2006/relationships/customXml" Target="../customXml/item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DEF0D-6B09-407B-81C9-2ADDFFF44789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0628E-2280-4494-B4E0-007C7A97B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19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mart.com/image/5226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13e9a436087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13e9a436087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Corn Plant: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https://www.pngmart.com/image/5226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1A79-B55D-4C98-85DA-A7CB71937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932CB9-7718-4113-A0FE-206A7C012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9C043-D75F-4CD2-A438-76EBD5E07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9851-FA6B-445B-A2F1-BFBDD2823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EA96C-54E4-48C0-8306-6BF977EB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31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C04F-DB88-445A-A7D1-F9F49A179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043AF2-E2B9-4EEF-8391-0AD375FCF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A8A17-464F-4A7B-85AE-16BD7C20A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6C768-4E64-49FF-A46F-7BC01C3F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9C84B-BA86-4717-A2FE-4AD80ACD9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4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CD8DBF-472D-4E46-AF0F-49DB231FE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A6F8F-7EA3-4D03-878D-AD59372B7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5482E-F67C-452E-AC67-FA9EBC747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C26DA-CFE9-49D8-98E9-B31FE445B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CCF92-D2B5-4DF7-A3B8-725669032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46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 and body 1"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1" name="Google Shape;931;p5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2" name="Google Shape;932;p5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l"/>
            <a:fld id="{00000000-1234-1234-1234-123412341234}" type="slidenum">
              <a:rPr lang="en" smtClean="0"/>
              <a:pPr algn="l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235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D63A4-AB62-435A-8B28-3AD7DC58E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1D34A-DDBE-4EAC-B0EB-2611A371C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823E8-650E-4074-9A25-CF7D9EC6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C86FB-DAF2-47E4-86FA-E133F7B70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668D4-08F8-411C-996D-5DA3D9508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0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8B53-9672-406C-9442-915A89E9C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C4F32-DC60-4ED3-90E6-B816EA287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13475-E570-4BC0-BE46-1BBA5BD30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EC76C-0907-4BFF-ACCD-929D80DA5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31535-BBC7-40EA-BB38-EE4934178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38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F1B13-BD62-4826-8D55-3B419F451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BFAD2-1A46-4389-9D24-B2F355D3C8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B88EA-35A9-4514-8859-0D76E559F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4F8BC-78D2-47C5-B78A-D82CEA1A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AAD2E-6F87-47FC-9ACE-FA6DFF6B6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A11FE9-DC5E-4C11-B458-CB201EC8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28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8BA9F-A4B8-46A2-8617-E1F8E0DD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A1A38-216D-4941-BC1D-FEF0873AE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15121-2339-40E7-95E0-C05BC66357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AA4D2-732B-4D37-B0DE-01A9E866E6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3F91E4-B1E3-4B59-AEB5-DE69765B2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99237C-DB0D-4C70-8022-C70D38753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0B3585-F7B3-45D6-8B4B-E01B00057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F34868-BDDE-4CAC-B694-8EE074E9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81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A8FFE-D2B4-40A7-991E-5022A55D2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171F4-DDA7-4E00-B69A-D154D3C63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FA05A8-33FF-4D0F-8EC3-B2F9C1788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293542-3DB6-4B87-8615-2A4CA5A8B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68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D26CF3-3D94-4313-95A4-55F31AFFF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911D5-8BBE-483B-9F21-8642DD1B3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1099D-3EEC-41BE-89F8-744A0EB4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45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40362-4025-44FF-A245-71EB42221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A5735-44BA-4F37-8193-84E738B13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E3D95-B665-4A6D-8521-B4FBAD8A6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9A48C-D80C-4A0E-9E81-5F7C50A5E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98C2D-F788-47C0-A33E-4046484C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68D1F0-C6D1-443B-A40D-F1EB163D1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32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494D5-1C19-4B06-92C2-461DE0F21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804D41-DC9F-4AF3-8113-F53235F5A3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29E12C-EE7F-4E99-83E5-D0A7871B6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795F1-7BF1-4BD7-B565-14B6D1F2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4DBCF-BF2F-448E-B9C5-B40FD7F4F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2076D-FC32-4B00-86BB-EEA1F0C62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80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9F904-C18C-459A-A9A0-4E926C7BF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CAAF6-085D-4547-85C9-8DD5E9A20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74C1F-A64C-4724-944B-5DDE81F7C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06C61-21BB-4C46-B82E-987CEEE5418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18D5E-7842-43D0-947E-69C29FD0D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4C7ED-3A02-4F1A-A566-AEB7EA192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80C00-C49A-4738-AA69-1F682F0797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357B5F-9A80-4CBA-952C-3F6EC758BDFE}"/>
              </a:ext>
            </a:extLst>
          </p:cNvPr>
          <p:cNvSpPr txBox="1"/>
          <p:nvPr/>
        </p:nvSpPr>
        <p:spPr>
          <a:xfrm>
            <a:off x="2012352" y="10781"/>
            <a:ext cx="6985260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/>
              <a:t>Introduction to Doubled haploid technique in corn breeding (Speed Breeding)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7C6A66-D347-002B-81E2-1641A8138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01" y="872506"/>
            <a:ext cx="4846415" cy="4048849"/>
          </a:xfrm>
          <a:prstGeom prst="rect">
            <a:avLst/>
          </a:prstGeom>
        </p:spPr>
      </p:pic>
      <p:pic>
        <p:nvPicPr>
          <p:cNvPr id="9" name="Google Shape;1398;p66">
            <a:extLst>
              <a:ext uri="{FF2B5EF4-FFF2-40B4-BE49-F238E27FC236}">
                <a16:creationId xmlns:a16="http://schemas.microsoft.com/office/drawing/2014/main" id="{6E6BD347-4811-4CA1-A2E3-08EB0A783F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1416" b="43237"/>
          <a:stretch/>
        </p:blipFill>
        <p:spPr>
          <a:xfrm>
            <a:off x="6416590" y="4741532"/>
            <a:ext cx="5487738" cy="152590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" name="Google Shape;1401;p66">
            <a:extLst>
              <a:ext uri="{FF2B5EF4-FFF2-40B4-BE49-F238E27FC236}">
                <a16:creationId xmlns:a16="http://schemas.microsoft.com/office/drawing/2014/main" id="{C5EAF5D6-34E3-48A9-94B1-357AE93AFD6D}"/>
              </a:ext>
            </a:extLst>
          </p:cNvPr>
          <p:cNvSpPr txBox="1"/>
          <p:nvPr/>
        </p:nvSpPr>
        <p:spPr>
          <a:xfrm>
            <a:off x="6558105" y="6307503"/>
            <a:ext cx="105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Poppins"/>
                <a:ea typeface="Poppins"/>
                <a:cs typeface="Poppins"/>
                <a:sym typeface="Poppins"/>
              </a:rPr>
              <a:t>Diploid 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1402;p66">
            <a:extLst>
              <a:ext uri="{FF2B5EF4-FFF2-40B4-BE49-F238E27FC236}">
                <a16:creationId xmlns:a16="http://schemas.microsoft.com/office/drawing/2014/main" id="{EAA0013F-3309-4047-B82E-01871CFA69C2}"/>
              </a:ext>
            </a:extLst>
          </p:cNvPr>
          <p:cNvSpPr txBox="1"/>
          <p:nvPr/>
        </p:nvSpPr>
        <p:spPr>
          <a:xfrm>
            <a:off x="8635459" y="6307502"/>
            <a:ext cx="105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Poppins"/>
                <a:ea typeface="Poppins"/>
                <a:cs typeface="Poppins"/>
                <a:sym typeface="Poppins"/>
              </a:rPr>
              <a:t>Haploid 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Google Shape;1403;p66">
            <a:extLst>
              <a:ext uri="{FF2B5EF4-FFF2-40B4-BE49-F238E27FC236}">
                <a16:creationId xmlns:a16="http://schemas.microsoft.com/office/drawing/2014/main" id="{789BC8CD-DA64-416B-BB27-71E759A674EB}"/>
              </a:ext>
            </a:extLst>
          </p:cNvPr>
          <p:cNvSpPr txBox="1"/>
          <p:nvPr/>
        </p:nvSpPr>
        <p:spPr>
          <a:xfrm>
            <a:off x="10450800" y="6307502"/>
            <a:ext cx="1741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Poppins"/>
                <a:ea typeface="Poppins"/>
                <a:cs typeface="Poppins"/>
                <a:sym typeface="Poppins"/>
              </a:rPr>
              <a:t>Contamination</a:t>
            </a:r>
            <a:r>
              <a:rPr lang="en" dirty="0">
                <a:latin typeface="Poppins"/>
                <a:ea typeface="Poppins"/>
                <a:cs typeface="Poppins"/>
                <a:sym typeface="Poppins"/>
              </a:rPr>
              <a:t> 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5AAD25-7994-4740-8294-3A975A61FC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81" t="16610" r="23410" b="15874"/>
          <a:stretch/>
        </p:blipFill>
        <p:spPr>
          <a:xfrm>
            <a:off x="8755327" y="1154063"/>
            <a:ext cx="3194833" cy="3412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B24CAD-8A0B-4C11-B4C6-A4F0A93DF0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57" t="16919" r="10122" b="15478"/>
          <a:stretch/>
        </p:blipFill>
        <p:spPr>
          <a:xfrm>
            <a:off x="6351103" y="1160841"/>
            <a:ext cx="2227180" cy="34124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511A29-EF93-41A6-BF34-FD94A23C50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617" b="10006"/>
          <a:stretch/>
        </p:blipFill>
        <p:spPr>
          <a:xfrm>
            <a:off x="2874927" y="5343621"/>
            <a:ext cx="2605987" cy="1394738"/>
          </a:xfrm>
          <a:prstGeom prst="rect">
            <a:avLst/>
          </a:prstGeom>
          <a:ln w="53975">
            <a:solidFill>
              <a:srgbClr val="E06666"/>
            </a:solidFill>
          </a:ln>
        </p:spPr>
      </p:pic>
      <p:sp>
        <p:nvSpPr>
          <p:cNvPr id="20" name="Google Shape;1401;p66">
            <a:extLst>
              <a:ext uri="{FF2B5EF4-FFF2-40B4-BE49-F238E27FC236}">
                <a16:creationId xmlns:a16="http://schemas.microsoft.com/office/drawing/2014/main" id="{B0B206A0-3E0E-4F6D-934E-11634892389A}"/>
              </a:ext>
            </a:extLst>
          </p:cNvPr>
          <p:cNvSpPr txBox="1"/>
          <p:nvPr/>
        </p:nvSpPr>
        <p:spPr>
          <a:xfrm>
            <a:off x="451881" y="5838174"/>
            <a:ext cx="1560471" cy="6770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Poppins"/>
                <a:ea typeface="Poppins"/>
                <a:cs typeface="Poppins"/>
                <a:sym typeface="Poppins"/>
              </a:rPr>
              <a:t>Breeder’s Equation 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A8849B-011C-4402-95B1-1FF556F65771}"/>
              </a:ext>
            </a:extLst>
          </p:cNvPr>
          <p:cNvCxnSpPr/>
          <p:nvPr/>
        </p:nvCxnSpPr>
        <p:spPr>
          <a:xfrm>
            <a:off x="5992009" y="1034422"/>
            <a:ext cx="0" cy="57039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5F34677-0E61-4FEC-B84D-4534B73D285E}"/>
              </a:ext>
            </a:extLst>
          </p:cNvPr>
          <p:cNvSpPr/>
          <p:nvPr/>
        </p:nvSpPr>
        <p:spPr>
          <a:xfrm>
            <a:off x="2183019" y="5838174"/>
            <a:ext cx="507825" cy="529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04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64"/>
          <p:cNvSpPr txBox="1">
            <a:spLocks noGrp="1"/>
          </p:cNvSpPr>
          <p:nvPr>
            <p:ph type="title"/>
          </p:nvPr>
        </p:nvSpPr>
        <p:spPr>
          <a:xfrm>
            <a:off x="415600" y="132200"/>
            <a:ext cx="11360800" cy="628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sz="4533"/>
              <a:t>Haploids &amp; Diploids</a:t>
            </a:r>
            <a:endParaRPr sz="4533"/>
          </a:p>
        </p:txBody>
      </p:sp>
      <p:sp>
        <p:nvSpPr>
          <p:cNvPr id="1346" name="Google Shape;1346;p64"/>
          <p:cNvSpPr txBox="1"/>
          <p:nvPr/>
        </p:nvSpPr>
        <p:spPr>
          <a:xfrm>
            <a:off x="545333" y="957367"/>
            <a:ext cx="6213600" cy="1169511"/>
          </a:xfrm>
          <a:prstGeom prst="rect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000" b="1">
                <a:latin typeface="Poppins"/>
                <a:ea typeface="Poppins"/>
                <a:cs typeface="Poppins"/>
                <a:sym typeface="Poppins"/>
              </a:rPr>
              <a:t>Diploids</a:t>
            </a:r>
            <a:r>
              <a:rPr lang="en" sz="2000">
                <a:latin typeface="Poppins"/>
                <a:ea typeface="Poppins"/>
                <a:cs typeface="Poppins"/>
                <a:sym typeface="Poppins"/>
              </a:rPr>
              <a:t>: Have two sets of chromosomes (2n)</a:t>
            </a:r>
            <a:endParaRPr sz="2000">
              <a:latin typeface="Poppins"/>
              <a:ea typeface="Poppins"/>
              <a:cs typeface="Poppins"/>
              <a:sym typeface="Poppins"/>
            </a:endParaRPr>
          </a:p>
          <a:p>
            <a:endParaRPr sz="2000">
              <a:latin typeface="Poppins"/>
              <a:ea typeface="Poppins"/>
              <a:cs typeface="Poppins"/>
              <a:sym typeface="Poppins"/>
            </a:endParaRPr>
          </a:p>
          <a:p>
            <a:r>
              <a:rPr lang="en" sz="2000" b="1">
                <a:latin typeface="Poppins"/>
                <a:ea typeface="Poppins"/>
                <a:cs typeface="Poppins"/>
                <a:sym typeface="Poppins"/>
              </a:rPr>
              <a:t>Haploids</a:t>
            </a:r>
            <a:r>
              <a:rPr lang="en" sz="2000">
                <a:latin typeface="Poppins"/>
                <a:ea typeface="Poppins"/>
                <a:cs typeface="Poppins"/>
                <a:sym typeface="Poppins"/>
              </a:rPr>
              <a:t>: Have one set of chromosomes (n)</a:t>
            </a:r>
            <a:endParaRPr sz="20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47" name="Google Shape;1347;p64"/>
          <p:cNvPicPr preferRelativeResize="0"/>
          <p:nvPr/>
        </p:nvPicPr>
        <p:blipFill rotWithShape="1">
          <a:blip r:embed="rId3">
            <a:alphaModFix/>
          </a:blip>
          <a:srcRect l="26184" r="23051"/>
          <a:stretch/>
        </p:blipFill>
        <p:spPr>
          <a:xfrm>
            <a:off x="231367" y="1893267"/>
            <a:ext cx="1768200" cy="3229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64"/>
          <p:cNvPicPr preferRelativeResize="0"/>
          <p:nvPr/>
        </p:nvPicPr>
        <p:blipFill rotWithShape="1">
          <a:blip r:embed="rId4">
            <a:alphaModFix/>
          </a:blip>
          <a:srcRect l="30790" r="23137"/>
          <a:stretch/>
        </p:blipFill>
        <p:spPr>
          <a:xfrm>
            <a:off x="2495500" y="1893267"/>
            <a:ext cx="1604768" cy="3229568"/>
          </a:xfrm>
          <a:prstGeom prst="rect">
            <a:avLst/>
          </a:prstGeom>
          <a:noFill/>
          <a:ln>
            <a:noFill/>
          </a:ln>
        </p:spPr>
      </p:pic>
      <p:sp>
        <p:nvSpPr>
          <p:cNvPr id="1349" name="Google Shape;1349;p64"/>
          <p:cNvSpPr/>
          <p:nvPr/>
        </p:nvSpPr>
        <p:spPr>
          <a:xfrm>
            <a:off x="1883900" y="3503367"/>
            <a:ext cx="611600" cy="4460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0" name="Google Shape;1350;p64"/>
          <p:cNvSpPr/>
          <p:nvPr/>
        </p:nvSpPr>
        <p:spPr>
          <a:xfrm>
            <a:off x="3866933" y="3503367"/>
            <a:ext cx="727200" cy="4460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lt1"/>
          </a:solidFill>
          <a:ln w="19050" cap="flat" cmpd="sng">
            <a:solidFill>
              <a:srgbClr val="442E2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351" name="Google Shape;1351;p64"/>
          <p:cNvPicPr preferRelativeResize="0"/>
          <p:nvPr/>
        </p:nvPicPr>
        <p:blipFill rotWithShape="1">
          <a:blip r:embed="rId3">
            <a:alphaModFix/>
          </a:blip>
          <a:srcRect l="28139" r="24254"/>
          <a:stretch/>
        </p:blipFill>
        <p:spPr>
          <a:xfrm>
            <a:off x="4924600" y="2721617"/>
            <a:ext cx="1171400" cy="2247616"/>
          </a:xfrm>
          <a:prstGeom prst="rect">
            <a:avLst/>
          </a:prstGeom>
          <a:noFill/>
          <a:ln>
            <a:noFill/>
          </a:ln>
        </p:spPr>
      </p:pic>
      <p:sp>
        <p:nvSpPr>
          <p:cNvPr id="1352" name="Google Shape;1352;p64"/>
          <p:cNvSpPr/>
          <p:nvPr/>
        </p:nvSpPr>
        <p:spPr>
          <a:xfrm>
            <a:off x="851067" y="4950267"/>
            <a:ext cx="528800" cy="4460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3" name="Google Shape;1353;p64"/>
          <p:cNvSpPr/>
          <p:nvPr/>
        </p:nvSpPr>
        <p:spPr>
          <a:xfrm>
            <a:off x="2984667" y="4950267"/>
            <a:ext cx="528800" cy="4460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4" name="Google Shape;1354;p64"/>
          <p:cNvSpPr/>
          <p:nvPr/>
        </p:nvSpPr>
        <p:spPr>
          <a:xfrm>
            <a:off x="5219867" y="4848667"/>
            <a:ext cx="528800" cy="4460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5" name="Google Shape;1355;p64"/>
          <p:cNvSpPr txBox="1"/>
          <p:nvPr/>
        </p:nvSpPr>
        <p:spPr>
          <a:xfrm>
            <a:off x="892467" y="4906468"/>
            <a:ext cx="7272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2n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6" name="Google Shape;1356;p64"/>
          <p:cNvSpPr txBox="1"/>
          <p:nvPr/>
        </p:nvSpPr>
        <p:spPr>
          <a:xfrm>
            <a:off x="2994067" y="4906468"/>
            <a:ext cx="6116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2n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7" name="Google Shape;1357;p64"/>
          <p:cNvSpPr txBox="1"/>
          <p:nvPr/>
        </p:nvSpPr>
        <p:spPr>
          <a:xfrm>
            <a:off x="5215884" y="4804868"/>
            <a:ext cx="6116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 n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8" name="Google Shape;1358;p64"/>
          <p:cNvSpPr txBox="1"/>
          <p:nvPr/>
        </p:nvSpPr>
        <p:spPr>
          <a:xfrm>
            <a:off x="148733" y="5786434"/>
            <a:ext cx="2084400" cy="104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733">
                <a:latin typeface="Poppins"/>
                <a:ea typeface="Poppins"/>
                <a:cs typeface="Poppins"/>
                <a:sym typeface="Poppins"/>
              </a:rPr>
              <a:t>“Mother”</a:t>
            </a:r>
            <a:endParaRPr sz="1733">
              <a:latin typeface="Poppins"/>
              <a:ea typeface="Poppins"/>
              <a:cs typeface="Poppins"/>
              <a:sym typeface="Poppins"/>
            </a:endParaRPr>
          </a:p>
          <a:p>
            <a:pPr algn="ctr"/>
            <a:r>
              <a:rPr lang="en" sz="1733">
                <a:latin typeface="Poppins"/>
                <a:ea typeface="Poppins"/>
                <a:cs typeface="Poppins"/>
                <a:sym typeface="Poppins"/>
              </a:rPr>
              <a:t>Has desired</a:t>
            </a:r>
            <a:endParaRPr sz="1733">
              <a:latin typeface="Poppins"/>
              <a:ea typeface="Poppins"/>
              <a:cs typeface="Poppins"/>
              <a:sym typeface="Poppins"/>
            </a:endParaRPr>
          </a:p>
          <a:p>
            <a:pPr algn="ctr"/>
            <a:r>
              <a:rPr lang="en" sz="1733">
                <a:latin typeface="Poppins"/>
                <a:ea typeface="Poppins"/>
                <a:cs typeface="Poppins"/>
                <a:sym typeface="Poppins"/>
              </a:rPr>
              <a:t> trait</a:t>
            </a:r>
            <a:endParaRPr sz="1733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9" name="Google Shape;1359;p64"/>
          <p:cNvSpPr txBox="1"/>
          <p:nvPr/>
        </p:nvSpPr>
        <p:spPr>
          <a:xfrm>
            <a:off x="2338333" y="5786434"/>
            <a:ext cx="1867200" cy="104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endParaRPr sz="1733" dirty="0">
              <a:latin typeface="Poppins"/>
              <a:ea typeface="Poppins"/>
              <a:cs typeface="Poppins"/>
              <a:sym typeface="Poppins"/>
            </a:endParaRPr>
          </a:p>
          <a:p>
            <a:pPr algn="ctr"/>
            <a:r>
              <a:rPr lang="en" sz="1733" b="1" dirty="0">
                <a:latin typeface="Poppins"/>
                <a:ea typeface="Poppins"/>
                <a:cs typeface="Poppins"/>
                <a:sym typeface="Poppins"/>
              </a:rPr>
              <a:t>Inducer Line</a:t>
            </a:r>
            <a:endParaRPr sz="1733" b="1" dirty="0">
              <a:latin typeface="Poppins"/>
              <a:ea typeface="Poppins"/>
              <a:cs typeface="Poppins"/>
              <a:sym typeface="Poppins"/>
            </a:endParaRPr>
          </a:p>
          <a:p>
            <a:pPr algn="ctr"/>
            <a:r>
              <a:rPr lang="en" sz="1733" dirty="0">
                <a:latin typeface="Poppins"/>
                <a:ea typeface="Poppins"/>
                <a:cs typeface="Poppins"/>
                <a:sym typeface="Poppins"/>
              </a:rPr>
              <a:t>“Kicked out”</a:t>
            </a:r>
            <a:endParaRPr sz="1733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0" name="Google Shape;1360;p64"/>
          <p:cNvSpPr txBox="1"/>
          <p:nvPr/>
        </p:nvSpPr>
        <p:spPr>
          <a:xfrm>
            <a:off x="4310733" y="5786433"/>
            <a:ext cx="2514000" cy="1046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1733">
                <a:latin typeface="Poppins"/>
                <a:ea typeface="Poppins"/>
                <a:cs typeface="Poppins"/>
                <a:sym typeface="Poppins"/>
              </a:rPr>
              <a:t>Holds desired trait</a:t>
            </a:r>
            <a:endParaRPr sz="1733">
              <a:latin typeface="Poppins"/>
              <a:ea typeface="Poppins"/>
              <a:cs typeface="Poppins"/>
              <a:sym typeface="Poppins"/>
            </a:endParaRPr>
          </a:p>
          <a:p>
            <a:pPr algn="ctr"/>
            <a:r>
              <a:rPr lang="en" sz="1733">
                <a:latin typeface="Poppins"/>
                <a:ea typeface="Poppins"/>
                <a:cs typeface="Poppins"/>
                <a:sym typeface="Poppins"/>
              </a:rPr>
              <a:t>Very weak, won’t survive by itself</a:t>
            </a:r>
            <a:endParaRPr sz="1733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361" name="Google Shape;1361;p64"/>
          <p:cNvCxnSpPr>
            <a:stCxn id="1358" idx="0"/>
            <a:endCxn id="1358" idx="0"/>
          </p:cNvCxnSpPr>
          <p:nvPr/>
        </p:nvCxnSpPr>
        <p:spPr>
          <a:xfrm>
            <a:off x="1190933" y="5786434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2" name="Google Shape;1362;p64"/>
          <p:cNvCxnSpPr/>
          <p:nvPr/>
        </p:nvCxnSpPr>
        <p:spPr>
          <a:xfrm rot="10800000">
            <a:off x="1153700" y="5538367"/>
            <a:ext cx="0" cy="413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3" name="Google Shape;1363;p64"/>
          <p:cNvCxnSpPr/>
          <p:nvPr/>
        </p:nvCxnSpPr>
        <p:spPr>
          <a:xfrm rot="10800000">
            <a:off x="3287300" y="5538367"/>
            <a:ext cx="0" cy="413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4" name="Google Shape;1364;p64"/>
          <p:cNvCxnSpPr/>
          <p:nvPr/>
        </p:nvCxnSpPr>
        <p:spPr>
          <a:xfrm rot="10800000">
            <a:off x="5522500" y="5538367"/>
            <a:ext cx="0" cy="413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65" name="Google Shape;1365;p64"/>
          <p:cNvPicPr preferRelativeResize="0"/>
          <p:nvPr/>
        </p:nvPicPr>
        <p:blipFill rotWithShape="1">
          <a:blip r:embed="rId5">
            <a:alphaModFix/>
          </a:blip>
          <a:srcRect l="11155" r="15649"/>
          <a:stretch/>
        </p:blipFill>
        <p:spPr>
          <a:xfrm>
            <a:off x="7150634" y="950068"/>
            <a:ext cx="3048071" cy="5552601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366" name="Google Shape;1366;p64"/>
          <p:cNvCxnSpPr/>
          <p:nvPr/>
        </p:nvCxnSpPr>
        <p:spPr>
          <a:xfrm>
            <a:off x="8673833" y="3717967"/>
            <a:ext cx="1884000" cy="16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367" name="Google Shape;1367;p64"/>
          <p:cNvSpPr txBox="1"/>
          <p:nvPr/>
        </p:nvSpPr>
        <p:spPr>
          <a:xfrm>
            <a:off x="10278733" y="2611000"/>
            <a:ext cx="14976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8" name="Google Shape;1368;p64"/>
          <p:cNvSpPr txBox="1"/>
          <p:nvPr/>
        </p:nvSpPr>
        <p:spPr>
          <a:xfrm>
            <a:off x="10557833" y="2666651"/>
            <a:ext cx="1604800" cy="3200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>
                <a:latin typeface="Poppins"/>
                <a:ea typeface="Poppins"/>
                <a:cs typeface="Poppins"/>
                <a:sym typeface="Poppins"/>
              </a:rPr>
              <a:t>Successful crossing if inducer color can be seen</a:t>
            </a:r>
            <a:endParaRPr sz="2400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1369" name="Google Shape;1369;p64"/>
          <p:cNvCxnSpPr/>
          <p:nvPr/>
        </p:nvCxnSpPr>
        <p:spPr>
          <a:xfrm>
            <a:off x="8808000" y="2511833"/>
            <a:ext cx="1750000" cy="467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70" name="Google Shape;1370;p64"/>
          <p:cNvCxnSpPr/>
          <p:nvPr/>
        </p:nvCxnSpPr>
        <p:spPr>
          <a:xfrm rot="10800000" flipH="1">
            <a:off x="8758400" y="4240300"/>
            <a:ext cx="1866800" cy="3868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0089CC027E794F972C72379E483499" ma:contentTypeVersion="14" ma:contentTypeDescription="Create a new document." ma:contentTypeScope="" ma:versionID="cada8978164a5a0b338f6c4ebe9c2339">
  <xsd:schema xmlns:xsd="http://www.w3.org/2001/XMLSchema" xmlns:xs="http://www.w3.org/2001/XMLSchema" xmlns:p="http://schemas.microsoft.com/office/2006/metadata/properties" xmlns:ns2="f7861a92-94f5-49ee-9de7-97ce60660b0d" xmlns:ns3="1c3033c6-850d-4082-a86a-0d1cef7ddc1b" targetNamespace="http://schemas.microsoft.com/office/2006/metadata/properties" ma:root="true" ma:fieldsID="ad4f9d7f8d1c0ecfa943c4189537eb25" ns2:_="" ns3:_="">
    <xsd:import namespace="f7861a92-94f5-49ee-9de7-97ce60660b0d"/>
    <xsd:import namespace="1c3033c6-850d-4082-a86a-0d1cef7ddc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861a92-94f5-49ee-9de7-97ce60660b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576e6ad8-52fe-412f-a0b9-03ea580b629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3033c6-850d-4082-a86a-0d1cef7ddc1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ae0c74f8-d43c-429b-ba18-2a1801771a15}" ma:internalName="TaxCatchAll" ma:showField="CatchAllData" ma:web="1c3033c6-850d-4082-a86a-0d1cef7ddc1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7BD4BE-128A-433C-940D-3C8EB7A4424A}"/>
</file>

<file path=customXml/itemProps2.xml><?xml version="1.0" encoding="utf-8"?>
<ds:datastoreItem xmlns:ds="http://schemas.openxmlformats.org/officeDocument/2006/customXml" ds:itemID="{82C197AC-C365-4C5B-B7A7-B0807161EF5E}"/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89</Words>
  <Application>Microsoft Office PowerPoint</Application>
  <PresentationFormat>Widescreen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Poppins</vt:lpstr>
      <vt:lpstr>Office Theme</vt:lpstr>
      <vt:lpstr>PowerPoint Presentation</vt:lpstr>
      <vt:lpstr>Haploids &amp; Diploids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Mujjabi, Christopher</dc:creator>
  <cp:lastModifiedBy>Mujjabi, Christopher</cp:lastModifiedBy>
  <cp:revision>1</cp:revision>
  <dcterms:created xsi:type="dcterms:W3CDTF">2023-07-17T18:55:41Z</dcterms:created>
  <dcterms:modified xsi:type="dcterms:W3CDTF">2023-07-18T00:11:34Z</dcterms:modified>
</cp:coreProperties>
</file>

<file path=docProps/thumbnail.jpeg>
</file>